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59" r:id="rId6"/>
    <p:sldId id="27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1"/>
    <p:restoredTop sz="94729"/>
  </p:normalViewPr>
  <p:slideViewPr>
    <p:cSldViewPr snapToGrid="0" snapToObjects="1">
      <p:cViewPr varScale="1">
        <p:scale>
          <a:sx n="81" d="100"/>
          <a:sy n="81" d="100"/>
        </p:scale>
        <p:origin x="63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8BB96-27DD-7E4B-A728-8CD4BE0302E0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723F9-12DF-6941-97BC-980A6932F39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151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4723F9-12DF-6941-97BC-980A6932F39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9800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PROVA DI MATEMATICA PER CLASSI PARALLELE A LIVELLO DI CIRCOLO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Ciao piccoli,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 chiamo Augusto e sono... un nonno. Ho due nipotini birichini: Margherita, che frequenta la classe 5a, e Carletto, che ha iniziato ad andare a scuola quest’anno. A entrambi piace tanto ascoltare i miei racconti di quando ero piccolo. Racconto loro di come mi divertivo a giocare con i miei amici, anche se non avevamo troppi giocattoli, oppure di com’era importante il pranzo della domenica. Soprattutto quando inizio a raccontare della scuola dei miei tempi, i due monelli si siedono zitti zitti e ascoltano senza interrompere.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L’altro giorno, Margherita si è avvicinata dicendomi che anche i suoi compagni vorrebbero ascoltare le mie storie e che anzi, secondo lei, tutti i bambini dovrebbero sentire i miei racconti! Così mi ha convinto a scrivervi una lettera. Quindi, se avete un po’ di pazienza, vi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raccontero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̀ di quando andavo a scuola.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Anzitutto, non avevamo tante maestre. Io avevo un solo maestro che si chiamava Giovanni Bianchi. Appena entravamo a scuola, io e i miei compagni dovevamo salutarlo con un forte e chiaro: «Buongiorno Signor maestro!». Se avevamo delle domande, dovevamo alzare la mano e aspettare che lui ci accordasse il permesso di parlare. Poi, quando potevamo prendere la parola, dovevamo rivolgerci al maestro dandogli del «lei». E non ci si poteva distrarre quando il maestro parlava, bastava un suo sguardo per metterci in riga!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Nella mia classe eravamo circa quaranta bambini, tutti maschietti. Dovevamo stare seduti nei nostri banchi in legno e lavorare in silenzio, senza chiacchierare. Imparavamo a contare e a fare le operazioni. La cosa </a:t>
            </a:r>
            <a:r>
              <a:rPr lang="it-IT" sz="12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piu</a:t>
            </a:r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̀ bella, però, era quando costruivamo degli oggetti in legno, usando una piccola sega chiamata «traforo». Ancora oggi costruisco portagioie e macchinine in legno per Margherita e Carletto. </a:t>
            </a:r>
            <a:endParaRPr lang="it-IT" dirty="0"/>
          </a:p>
          <a:p>
            <a:r>
              <a:rPr lang="it-IT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 bei ricordi, ma... scommetto che la vostra scuola è molto diversa dalla mia! Volete raccontarmi com’è la vostra scuola? Aspetto le vostre letterine! </a:t>
            </a:r>
            <a:endParaRPr lang="it-IT" dirty="0"/>
          </a:p>
          <a:p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nonno Augusto 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4723F9-12DF-6941-97BC-980A6932F39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7511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8A42A6-BCC1-A242-AA5E-99A3A160A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0085A3F-E689-0F43-8CE6-F8B2D15539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451A161-533F-4A4F-9771-BA003EA46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B1D141B-AD37-2E4E-AF87-5B392DA64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F3BA64-BBA9-C548-95EF-8FF363E5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516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82B994-6841-E949-A8BC-DF01CED5E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D836A91-45D6-4049-8E1A-37F01897D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81E669-F81E-8648-9543-5D43BBE94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E4ED805-2479-8B4C-B46D-9B0DB6935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6930E9E-F572-0449-AA4F-B2CD59A3A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681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3988037-1190-FA4B-ACDE-E6E0C9D1F9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16F1EA8-C32F-A94C-88C0-8F295997D3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DFEFA96-C945-3242-AAB2-D686B199F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E2E51FD-9278-404B-84AA-3C98CA799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D797D46-B356-874E-986F-930D759FE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625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421996-9DF2-384D-87F6-A195318D4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61C22E-87F8-F14F-AF18-3675216E6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B98388-1A5C-ED40-8F70-E99A59332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E1380DF-A76F-4945-9E04-3C1A5E4F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3C7395-15C9-D14C-A5C1-A7D1509E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036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E0571A-D9CE-3C4D-8472-208A4B1FA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456C7C9-6F9E-024F-9990-DEB878EFF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841FD53-D123-FF43-9085-ED99CA377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8724FA-41D9-5944-8781-25CA25C1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C98BF5-EE8A-884A-9AAC-B5743723C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227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415E11F-E08D-9041-85AA-ACF495A2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EC54F9-A07C-CE49-BD8C-2FC8BC9919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12236C-884E-364D-B7FC-20BB1A5C1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B44702A-AAE8-B84D-96C5-CDE6E8CD0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8CB0696-8917-D945-B143-71F273B0D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9AB3E25-BB5D-534F-AF76-3A5FF294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33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74FB07-01C7-8F4A-B4B4-65B35B924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6C84DC-C3CA-374F-944F-02874C210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8DF6945-DEEE-B740-BA5C-708B1DE26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44865CD-4A8A-F347-81B6-C3EC006AC9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314A7A0-8FCD-FA4F-BE29-6E8364689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E47B439-6595-2545-9E07-8CE25A25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55CA384B-9B20-7740-9C6E-C93A75176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16FA65-620B-7343-8E24-9BFA5EA0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678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8285E-F468-0946-AA2C-6734BF986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D2B9A46-A89E-6441-BD15-53214B259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941B155-9269-804F-BC90-2BAE6175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BA7E2FF-C3B0-314E-9128-A45C7A88A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702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8C7A8AF-8177-E744-A1D1-F88106A40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BA23A5C-7E63-504A-A8EC-66B501DDC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72A3516-D291-844A-9591-C99739AED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41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9F3A57-739D-0147-ADEB-8784B18E0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129D86-1503-9547-A1A0-78DDDD50F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AC383B8-FA3B-6D4F-80C3-65824D7E2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B91CD35-BCAE-5149-9072-A6FBF6FA0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14AEBDC-562D-544A-88E1-F67321996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E0CAEEE-19AC-994C-8D85-B26B1062F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8092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9626FF-7D17-654E-987C-4D0046883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32C9972-B698-5B4C-81A9-FE5D96859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2AFC830-539F-9C42-85B7-58B7CDEB2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72E24DF-1662-184D-8083-C2AC6EC8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9A16FE7-694E-464D-9B3D-5D083A6D2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4FFA6A4-CDD1-304C-810F-7CFC6897A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154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51C169A-18A5-F849-B6F0-8AEA5B53B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6877747-7E8C-DE45-85F1-16448C87A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74FAB32-364B-9E46-82C5-72537809B5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E518C-9574-FB48-99FE-8DEC59C1E32D}" type="datetimeFigureOut">
              <a:rPr lang="it-IT" smtClean="0"/>
              <a:t>15/11/2021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8300D7-B87E-D949-ADB7-6F22A45FC3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9EC4B3-CF6E-784D-A33B-4F93BA1A6F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8672-BB17-144E-8F84-B82A152FEF1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2640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DD9D5FD0-8B7C-9D42-9087-59606887D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0" y="635000"/>
            <a:ext cx="3822700" cy="213360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234ED13-C24D-954D-945A-91A94C2B01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V="1">
            <a:off x="952500" y="4318000"/>
            <a:ext cx="9715500" cy="1778000"/>
          </a:xfrm>
        </p:spPr>
        <p:txBody>
          <a:bodyPr>
            <a:noAutofit/>
          </a:bodyPr>
          <a:lstStyle/>
          <a:p>
            <a:r>
              <a:rPr lang="it-IT" sz="2600" dirty="0"/>
              <a:t>La valutazione è uno strumento essenziale per promuovere l’apprendimento del singolo alunno e mettere in atto una didattica tesa a far emergere, valorizzare e incrementare le potenzialità di ciascuno, attraverso la rilevazione delle situazioni di partenza e il monitoraggio del conseguimento degli obiettivi.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3FFF7CC-618C-3743-8047-8B83F7E48F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5638800" y="889000"/>
            <a:ext cx="4876800" cy="3086100"/>
          </a:xfrm>
        </p:spPr>
        <p:txBody>
          <a:bodyPr>
            <a:normAutofit fontScale="85000" lnSpcReduction="10000"/>
          </a:bodyPr>
          <a:lstStyle/>
          <a:p>
            <a:r>
              <a:rPr lang="it-IT" sz="7100" dirty="0"/>
              <a:t>LA VALUTAZIONE PER COMPETENZE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6548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02CE1D-EAEA-B94A-AD30-80B810F26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0" y="681037"/>
            <a:ext cx="4438650" cy="1009651"/>
          </a:xfrm>
        </p:spPr>
        <p:txBody>
          <a:bodyPr>
            <a:normAutofit/>
          </a:bodyPr>
          <a:lstStyle/>
          <a:p>
            <a:r>
              <a:rPr lang="it-IT" sz="1800" dirty="0"/>
              <a:t>PROCESSO DI AUTOREGOLAZIONE</a:t>
            </a:r>
            <a:br>
              <a:rPr lang="it-IT" sz="1800" dirty="0"/>
            </a:br>
            <a:r>
              <a:rPr lang="it-IT" sz="1800" dirty="0">
                <a:solidFill>
                  <a:srgbClr val="FF0000"/>
                </a:solidFill>
              </a:rPr>
              <a:t>l’alunno MOTIVA </a:t>
            </a:r>
            <a:r>
              <a:rPr lang="it-IT" sz="1800" dirty="0"/>
              <a:t> le scelte compiute nello svolgere un dato compito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AA7742D-FEE6-AA4E-AA5B-DD583E0C3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86063"/>
            <a:ext cx="10515600" cy="33909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Rispondi alla domanda:</a:t>
            </a:r>
            <a:br>
              <a:rPr lang="it-IT" dirty="0"/>
            </a:br>
            <a:r>
              <a:rPr lang="it-IT" dirty="0"/>
              <a:t>Quante erano le compagne di nonno Augusto? </a:t>
            </a:r>
          </a:p>
          <a:p>
            <a:pPr marL="0" indent="0">
              <a:buNone/>
            </a:pPr>
            <a:r>
              <a:rPr lang="it-IT" dirty="0"/>
              <a:t>Motiva per iscritto la tua scelta. </a:t>
            </a:r>
            <a:endParaRPr lang="it-IT" dirty="0">
              <a:effectLst/>
            </a:endParaRPr>
          </a:p>
          <a:p>
            <a:pPr marL="0" indent="0">
              <a:buNone/>
            </a:pPr>
            <a:r>
              <a:rPr lang="it-IT" dirty="0"/>
              <a:t>o Quaranta</a:t>
            </a:r>
            <a:br>
              <a:rPr lang="it-IT" dirty="0"/>
            </a:br>
            <a:r>
              <a:rPr lang="it-IT" dirty="0"/>
              <a:t>o La metà della classe</a:t>
            </a:r>
          </a:p>
          <a:p>
            <a:pPr marL="0" indent="0">
              <a:buNone/>
            </a:pPr>
            <a:r>
              <a:rPr lang="it-IT" dirty="0"/>
              <a:t>o 20+20</a:t>
            </a:r>
            <a:br>
              <a:rPr lang="it-IT" dirty="0"/>
            </a:br>
            <a:r>
              <a:rPr lang="it-IT" dirty="0"/>
              <a:t>o Zero </a:t>
            </a:r>
          </a:p>
          <a:p>
            <a:pPr marL="0" indent="0">
              <a:buNone/>
            </a:pPr>
            <a:r>
              <a:rPr lang="it-IT" dirty="0">
                <a:effectLst/>
              </a:rPr>
              <a:t>Perché____________________________________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453F949-89A3-E041-8A32-D943C8509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722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64DC05-6872-E24C-BD79-ECEC06F99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5212" y="557213"/>
            <a:ext cx="3938587" cy="1133475"/>
          </a:xfrm>
        </p:spPr>
        <p:txBody>
          <a:bodyPr>
            <a:normAutofit fontScale="90000"/>
          </a:bodyPr>
          <a:lstStyle/>
          <a:p>
            <a:r>
              <a:rPr lang="it-IT" dirty="0"/>
              <a:t>FASI DELLA PROVA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FD6B3B-2DB0-7642-85D2-550CDD2C4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900" y="2528887"/>
            <a:ext cx="10375900" cy="3516313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/>
              <a:t>1. Interpretazione</a:t>
            </a:r>
            <a:br>
              <a:rPr lang="it-IT" b="1" dirty="0"/>
            </a:br>
            <a:r>
              <a:rPr lang="it-IT" b="1" dirty="0"/>
              <a:t>Coglie </a:t>
            </a:r>
            <a:r>
              <a:rPr lang="it-IT" dirty="0"/>
              <a:t>gli elementi principali del testo situazione-problema: n.7 item. </a:t>
            </a:r>
          </a:p>
          <a:p>
            <a:pPr marL="0" indent="0">
              <a:buNone/>
            </a:pPr>
            <a:endParaRPr lang="it-IT" dirty="0">
              <a:effectLst/>
            </a:endParaRPr>
          </a:p>
          <a:p>
            <a:r>
              <a:rPr lang="it-IT" b="1" dirty="0"/>
              <a:t>2. Azione</a:t>
            </a:r>
            <a:br>
              <a:rPr lang="it-IT" b="1" dirty="0"/>
            </a:br>
            <a:r>
              <a:rPr lang="it-IT" b="1" dirty="0"/>
              <a:t>Pianifica </a:t>
            </a:r>
            <a:r>
              <a:rPr lang="it-IT" dirty="0"/>
              <a:t>una strategia per raggiungere l’obiettivo, calcoli aritmetici (età nonno Augusto, Carletto, ricavata dalla lettura del testo, Margherita): n.3 item. </a:t>
            </a:r>
          </a:p>
          <a:p>
            <a:endParaRPr lang="it-IT" dirty="0">
              <a:effectLst/>
            </a:endParaRPr>
          </a:p>
          <a:p>
            <a:r>
              <a:rPr lang="it-IT" b="1" dirty="0"/>
              <a:t>3. Autoregolazione:</a:t>
            </a:r>
            <a:br>
              <a:rPr lang="it-IT" b="1" dirty="0"/>
            </a:br>
            <a:r>
              <a:rPr lang="it-IT" b="1" dirty="0"/>
              <a:t>Motiva </a:t>
            </a:r>
            <a:r>
              <a:rPr lang="it-IT" dirty="0"/>
              <a:t>la propria scelta argomentandola per iscritto ( scrivere zero e motivare con la scritta: solo compagni e un maestro/ solo maschietti).</a:t>
            </a:r>
            <a:br>
              <a:rPr lang="it-IT" dirty="0"/>
            </a:br>
            <a:endParaRPr lang="it-IT" dirty="0"/>
          </a:p>
          <a:p>
            <a:endParaRPr lang="it-IT" dirty="0">
              <a:effectLst/>
            </a:endParaRP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3FFB04D-147C-7942-8040-628C2730A8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204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EFCCEE-955A-C34C-BD9B-FEF74303B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2350" y="681037"/>
            <a:ext cx="3981450" cy="1009651"/>
          </a:xfrm>
        </p:spPr>
        <p:txBody>
          <a:bodyPr>
            <a:noAutofit/>
          </a:bodyPr>
          <a:lstStyle/>
          <a:p>
            <a:r>
              <a:rPr lang="it-IT" sz="4000" dirty="0"/>
              <a:t>LIVELLO AVANZATO </a:t>
            </a:r>
            <a:br>
              <a:rPr lang="it-IT" sz="2000" dirty="0"/>
            </a:br>
            <a:endParaRPr lang="it-IT" sz="2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757061D-354B-3C45-8E2E-037936629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04288"/>
            <a:ext cx="10515600" cy="387267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br>
              <a:rPr lang="it-IT" dirty="0"/>
            </a:br>
            <a:r>
              <a:rPr lang="it-IT" sz="9600" b="1" dirty="0"/>
              <a:t>Interpretazione : </a:t>
            </a:r>
          </a:p>
          <a:p>
            <a:pPr marL="0" indent="0" algn="ctr">
              <a:buNone/>
            </a:pPr>
            <a:r>
              <a:rPr lang="it-IT" sz="9600" dirty="0"/>
              <a:t>Coglie TUTTI gli elementi chiave della situazione problema </a:t>
            </a:r>
          </a:p>
          <a:p>
            <a:pPr marL="0" indent="0" algn="ctr">
              <a:buNone/>
            </a:pPr>
            <a:r>
              <a:rPr lang="it-IT" sz="9600" dirty="0"/>
              <a:t>( n.7). </a:t>
            </a:r>
          </a:p>
          <a:p>
            <a:pPr marL="0" indent="0" algn="ctr">
              <a:buNone/>
            </a:pPr>
            <a:r>
              <a:rPr lang="it-IT" sz="9600" dirty="0"/>
              <a:t> </a:t>
            </a:r>
            <a:r>
              <a:rPr lang="it-IT" sz="9600" b="1" dirty="0"/>
              <a:t>Azione :</a:t>
            </a:r>
          </a:p>
          <a:p>
            <a:pPr marL="0" indent="0" algn="ctr">
              <a:buNone/>
            </a:pPr>
            <a:r>
              <a:rPr lang="it-IT" sz="9600" dirty="0"/>
              <a:t>Pianifica TUTTE le sequenze di azioni: calcoli aritmetici </a:t>
            </a:r>
          </a:p>
          <a:p>
            <a:pPr marL="0" indent="0" algn="ctr">
              <a:buNone/>
            </a:pPr>
            <a:r>
              <a:rPr lang="it-IT" sz="9600" dirty="0"/>
              <a:t>(n.3 età del nonno, Carletto, ricavata dalla lettura del testo, e Margherita). </a:t>
            </a:r>
          </a:p>
          <a:p>
            <a:pPr marL="0" indent="0" algn="ctr">
              <a:buNone/>
            </a:pPr>
            <a:r>
              <a:rPr lang="it-IT" sz="9600" dirty="0"/>
              <a:t> </a:t>
            </a:r>
            <a:r>
              <a:rPr lang="it-IT" sz="9600" b="1" dirty="0"/>
              <a:t>Autoregolazione:</a:t>
            </a:r>
          </a:p>
          <a:p>
            <a:pPr marL="0" indent="0" algn="ctr">
              <a:buNone/>
            </a:pPr>
            <a:r>
              <a:rPr lang="it-IT" sz="9600" b="1" dirty="0"/>
              <a:t> </a:t>
            </a:r>
            <a:r>
              <a:rPr lang="it-IT" sz="9600" dirty="0"/>
              <a:t>Motiva la propria scelta argomentandola per iscritto</a:t>
            </a:r>
          </a:p>
          <a:p>
            <a:pPr marL="0" indent="0" algn="ctr">
              <a:buNone/>
            </a:pPr>
            <a:r>
              <a:rPr lang="it-IT" sz="9600" dirty="0"/>
              <a:t>(scrivere zero e motivare con la scritta: solo compagni e un maestro/ solo maschietti).</a:t>
            </a:r>
            <a:br>
              <a:rPr lang="it-IT" sz="9600" dirty="0"/>
            </a:br>
            <a:endParaRPr lang="it-IT" sz="9600" dirty="0"/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6BDC5AF-415C-F54B-9F53-77337F36C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13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18F800-B5AB-8647-A286-349EA9C26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6588" y="471488"/>
            <a:ext cx="4367212" cy="1219200"/>
          </a:xfrm>
        </p:spPr>
        <p:txBody>
          <a:bodyPr>
            <a:normAutofit fontScale="90000"/>
          </a:bodyPr>
          <a:lstStyle/>
          <a:p>
            <a:r>
              <a:rPr lang="it-IT" dirty="0"/>
              <a:t>LIVELLO INTERMEDIO</a:t>
            </a:r>
            <a:br>
              <a:rPr lang="it-IT" dirty="0"/>
            </a:br>
            <a:endParaRPr lang="it-IT" sz="22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2E7150E-4719-CA45-B9C2-00EC3C821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1750"/>
            <a:ext cx="10515600" cy="3629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b="1" dirty="0"/>
              <a:t>Interpretazione</a:t>
            </a:r>
            <a:br>
              <a:rPr lang="it-IT" dirty="0"/>
            </a:br>
            <a:r>
              <a:rPr lang="it-IT" dirty="0"/>
              <a:t>Coglie n.3 elementi chiave della situazione problema. </a:t>
            </a:r>
          </a:p>
          <a:p>
            <a:pPr marL="0" indent="0" algn="ctr">
              <a:buNone/>
            </a:pPr>
            <a:r>
              <a:rPr lang="it-IT" dirty="0"/>
              <a:t> </a:t>
            </a:r>
            <a:r>
              <a:rPr lang="it-IT" b="1" dirty="0"/>
              <a:t>Azione</a:t>
            </a:r>
            <a:br>
              <a:rPr lang="it-IT" dirty="0"/>
            </a:br>
            <a:r>
              <a:rPr lang="it-IT" dirty="0"/>
              <a:t>Pianifica n.2 sequenze di azioni: calcoli aritmetici ( n.2 età del nonno e di  Carletto, ricavata dalla lettura del testo, e/o Margherita).</a:t>
            </a:r>
          </a:p>
          <a:p>
            <a:pPr marL="0" indent="0" algn="ctr">
              <a:buNone/>
            </a:pPr>
            <a:r>
              <a:rPr lang="it-IT" dirty="0"/>
              <a:t> </a:t>
            </a:r>
            <a:r>
              <a:rPr lang="it-IT" b="1" dirty="0"/>
              <a:t>Autoregolazione</a:t>
            </a:r>
            <a:br>
              <a:rPr lang="it-IT" dirty="0"/>
            </a:br>
            <a:r>
              <a:rPr lang="it-IT" dirty="0"/>
              <a:t>Motiva la propria scelta argomentandola per iscritto (scrivere  zero e/o motivare con la scritta: solo compagni e/o solo maschietti). 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4FF0EEE-0361-7B43-A3B0-79BBB6394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3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184C61-04B4-894D-A5A6-1D254F417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5162" y="528638"/>
            <a:ext cx="4338637" cy="1162050"/>
          </a:xfrm>
        </p:spPr>
        <p:txBody>
          <a:bodyPr/>
          <a:lstStyle/>
          <a:p>
            <a:r>
              <a:rPr lang="it-IT" dirty="0"/>
              <a:t>LIVELLO BASE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F87B0DA-A422-8E42-B389-96698B539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14613"/>
            <a:ext cx="10515600" cy="35623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br>
              <a:rPr lang="it-IT" b="1" dirty="0"/>
            </a:br>
            <a:r>
              <a:rPr lang="it-IT" b="1" dirty="0"/>
              <a:t> Interpretazione </a:t>
            </a:r>
            <a:endParaRPr lang="it-IT" dirty="0">
              <a:effectLst/>
            </a:endParaRPr>
          </a:p>
          <a:p>
            <a:pPr marL="0" indent="0" algn="ctr">
              <a:buNone/>
            </a:pPr>
            <a:r>
              <a:rPr lang="it-IT" dirty="0"/>
              <a:t>Coglie n.1 elemento chiave della situazione problema. </a:t>
            </a:r>
            <a:endParaRPr lang="it-IT" dirty="0">
              <a:effectLst/>
            </a:endParaRPr>
          </a:p>
          <a:p>
            <a:pPr marL="0" indent="0" algn="ctr">
              <a:buNone/>
            </a:pPr>
            <a:r>
              <a:rPr lang="it-IT" b="1" dirty="0"/>
              <a:t>Azione</a:t>
            </a:r>
            <a:br>
              <a:rPr lang="it-IT" b="1" dirty="0"/>
            </a:br>
            <a:r>
              <a:rPr lang="it-IT" dirty="0"/>
              <a:t>Pianifica l’età di Carletto ricavata dalla lettura del testo. </a:t>
            </a:r>
            <a:endParaRPr lang="it-IT" dirty="0">
              <a:effectLst/>
            </a:endParaRPr>
          </a:p>
          <a:p>
            <a:pPr marL="0" indent="0" algn="ctr">
              <a:buNone/>
            </a:pPr>
            <a:r>
              <a:rPr lang="it-IT" b="1" dirty="0"/>
              <a:t>Autoregolazione:</a:t>
            </a:r>
            <a:br>
              <a:rPr lang="it-IT" b="1" dirty="0"/>
            </a:br>
            <a:r>
              <a:rPr lang="it-IT" dirty="0"/>
              <a:t> Motiva la propria scelta argomentandola  solo se opportunamente guidato dall’insegnante. </a:t>
            </a:r>
          </a:p>
          <a:p>
            <a:pPr marL="0" indent="0" algn="ctr">
              <a:buNone/>
            </a:pPr>
            <a:endParaRPr lang="it-IT" dirty="0">
              <a:effectLst/>
            </a:endParaRP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D5567F3-4956-DA43-98C1-F4619A361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1" y="174739"/>
            <a:ext cx="3594100" cy="200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6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91F889-2AF6-1B42-8AB5-D74DB70D2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24" y="500063"/>
            <a:ext cx="4752975" cy="1190625"/>
          </a:xfrm>
        </p:spPr>
        <p:txBody>
          <a:bodyPr>
            <a:normAutofit fontScale="90000"/>
          </a:bodyPr>
          <a:lstStyle/>
          <a:p>
            <a:r>
              <a:rPr lang="it-IT" dirty="0"/>
              <a:t>IN VIA DI PRIMA ACQUISIZIONE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E81088-4D5B-174D-8CC4-CE52DEC9E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1749"/>
            <a:ext cx="10515600" cy="360521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it-IT" b="1" dirty="0"/>
              <a:t> Interpretazione </a:t>
            </a:r>
            <a:endParaRPr lang="it-IT" dirty="0"/>
          </a:p>
          <a:p>
            <a:pPr marL="0" indent="0" algn="ctr">
              <a:buNone/>
            </a:pPr>
            <a:r>
              <a:rPr lang="it-IT" dirty="0"/>
              <a:t>Coglie elementi chiave della situazione problema solo se opportunamente guidato dall’insegnante. </a:t>
            </a:r>
          </a:p>
          <a:p>
            <a:pPr marL="0" indent="0" algn="ctr">
              <a:buNone/>
            </a:pPr>
            <a:r>
              <a:rPr lang="it-IT" b="1" dirty="0"/>
              <a:t>Azione</a:t>
            </a:r>
            <a:br>
              <a:rPr lang="it-IT" b="1" dirty="0"/>
            </a:br>
            <a:r>
              <a:rPr lang="it-IT" dirty="0"/>
              <a:t>Pianifica l’età di Carletto solo se opportunamente guidato dall’insegnante. </a:t>
            </a:r>
          </a:p>
          <a:p>
            <a:pPr marL="0" indent="0" algn="ctr">
              <a:buNone/>
            </a:pPr>
            <a:r>
              <a:rPr lang="it-IT" dirty="0">
                <a:effectLst/>
              </a:rPr>
              <a:t> </a:t>
            </a:r>
            <a:endParaRPr lang="it-IT" dirty="0"/>
          </a:p>
          <a:p>
            <a:pPr marL="0" indent="0" algn="ctr">
              <a:buNone/>
            </a:pPr>
            <a:r>
              <a:rPr lang="it-IT" dirty="0"/>
              <a:t> </a:t>
            </a:r>
            <a:r>
              <a:rPr lang="it-IT" b="1" dirty="0"/>
              <a:t>Autoregolazione</a:t>
            </a:r>
            <a:br>
              <a:rPr lang="it-IT" b="1" dirty="0"/>
            </a:br>
            <a:r>
              <a:rPr lang="it-IT" dirty="0"/>
              <a:t>Motiva la propria scelta argomentandola solo se opportunamente guidato</a:t>
            </a:r>
            <a:r>
              <a:rPr lang="it-IT" dirty="0">
                <a:effectLst/>
              </a:rPr>
              <a:t> </a:t>
            </a:r>
            <a:r>
              <a:rPr lang="it-IT" dirty="0"/>
              <a:t>dall’insegnante. 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660B25A-7ECA-5145-87AB-A74332521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1" y="174739"/>
            <a:ext cx="3594100" cy="200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25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19D2C9-4957-B744-A110-5ADD61B5A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51199"/>
            <a:ext cx="10515600" cy="292576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it-IT" sz="3600" dirty="0"/>
              <a:t>La Competenza indica la capacità di usare conoscenze, abilità e capacità personali, sociali e metodologiche nelle situazione di lavoro o di studio e sono descritte in termini di autonomia, capacità di affrontare la situazione-problema in situazione nota e non nota, responsabilità applicativa, con le proprie risorse o con l’aiuto del docente. 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F216590-8CBC-B94E-BF58-CFCA920FB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475488"/>
            <a:ext cx="3822700" cy="229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99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5E5E02-150B-0C4A-AC95-927A38321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925"/>
            <a:ext cx="5372100" cy="1235075"/>
          </a:xfrm>
        </p:spPr>
        <p:txBody>
          <a:bodyPr>
            <a:normAutofit/>
          </a:bodyPr>
          <a:lstStyle/>
          <a:p>
            <a:pPr algn="ctr"/>
            <a:r>
              <a:rPr lang="it-IT" dirty="0"/>
              <a:t>MODELLO RIZA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82825FC-5643-084A-91FD-CAFF81EA2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13099"/>
            <a:ext cx="10515600" cy="2963863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Il modello</a:t>
            </a:r>
            <a:r>
              <a:rPr lang="it-IT" dirty="0">
                <a:solidFill>
                  <a:srgbClr val="FF0000"/>
                </a:solidFill>
              </a:rPr>
              <a:t> RIZA </a:t>
            </a:r>
            <a:r>
              <a:rPr lang="it-IT" dirty="0"/>
              <a:t>si basa su:</a:t>
            </a:r>
          </a:p>
          <a:p>
            <a:r>
              <a:rPr lang="it-IT" dirty="0" err="1">
                <a:solidFill>
                  <a:srgbClr val="FF0000"/>
                </a:solidFill>
              </a:rPr>
              <a:t>R</a:t>
            </a:r>
            <a:r>
              <a:rPr lang="it-IT" dirty="0"/>
              <a:t>= Risorse         Conoscenze-Abilità-Capacità</a:t>
            </a:r>
          </a:p>
          <a:p>
            <a:r>
              <a:rPr lang="it-IT" dirty="0">
                <a:solidFill>
                  <a:srgbClr val="FF0000"/>
                </a:solidFill>
              </a:rPr>
              <a:t>I</a:t>
            </a:r>
            <a:r>
              <a:rPr lang="it-IT" dirty="0"/>
              <a:t>= Interpretazione         Assegnare un significato alle situazioni attraverso la lettura </a:t>
            </a:r>
          </a:p>
          <a:p>
            <a:r>
              <a:rPr lang="it-IT" dirty="0" err="1">
                <a:solidFill>
                  <a:srgbClr val="FF0000"/>
                </a:solidFill>
              </a:rPr>
              <a:t>Z</a:t>
            </a:r>
            <a:r>
              <a:rPr lang="it-IT" dirty="0"/>
              <a:t> = Azione         Agire in risposta del problema </a:t>
            </a:r>
          </a:p>
          <a:p>
            <a:r>
              <a:rPr lang="it-IT" dirty="0">
                <a:solidFill>
                  <a:srgbClr val="FF0000"/>
                </a:solidFill>
              </a:rPr>
              <a:t>A</a:t>
            </a:r>
            <a:r>
              <a:rPr lang="it-IT" dirty="0"/>
              <a:t>= Autoregolazione         Riflettere e Apprendere dall’esperienza e cambiare se necessario.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A8B728B-1034-6149-B2DC-61E5C4D801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635000"/>
            <a:ext cx="3822700" cy="2133600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2A86B7D0-2839-EB48-9783-2A7D2854C6C9}"/>
              </a:ext>
            </a:extLst>
          </p:cNvPr>
          <p:cNvCxnSpPr>
            <a:cxnSpLocks/>
          </p:cNvCxnSpPr>
          <p:nvPr/>
        </p:nvCxnSpPr>
        <p:spPr>
          <a:xfrm>
            <a:off x="2606675" y="3848100"/>
            <a:ext cx="51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888C2AEA-6811-CF43-B34E-BC6448285D60}"/>
              </a:ext>
            </a:extLst>
          </p:cNvPr>
          <p:cNvCxnSpPr>
            <a:cxnSpLocks/>
          </p:cNvCxnSpPr>
          <p:nvPr/>
        </p:nvCxnSpPr>
        <p:spPr>
          <a:xfrm>
            <a:off x="3657600" y="4318000"/>
            <a:ext cx="51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3354B7C7-BEE6-3B41-A586-640AB215A821}"/>
              </a:ext>
            </a:extLst>
          </p:cNvPr>
          <p:cNvCxnSpPr>
            <a:cxnSpLocks/>
          </p:cNvCxnSpPr>
          <p:nvPr/>
        </p:nvCxnSpPr>
        <p:spPr>
          <a:xfrm>
            <a:off x="2606675" y="5080000"/>
            <a:ext cx="51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FA518502-6391-CD4C-8845-4D523F6ECBB0}"/>
              </a:ext>
            </a:extLst>
          </p:cNvPr>
          <p:cNvCxnSpPr>
            <a:cxnSpLocks/>
          </p:cNvCxnSpPr>
          <p:nvPr/>
        </p:nvCxnSpPr>
        <p:spPr>
          <a:xfrm>
            <a:off x="3914775" y="5511800"/>
            <a:ext cx="51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688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F5C2D9-ECC2-1A4A-9860-4E051BD7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4500" y="681037"/>
            <a:ext cx="3289300" cy="1440371"/>
          </a:xfrm>
        </p:spPr>
        <p:txBody>
          <a:bodyPr>
            <a:noAutofit/>
          </a:bodyPr>
          <a:lstStyle/>
          <a:p>
            <a:r>
              <a:rPr lang="it-IT" sz="2000" dirty="0"/>
              <a:t>UDA: Nonno Augusto racconta…. Una lettera speciale</a:t>
            </a:r>
            <a:br>
              <a:rPr lang="it-IT" sz="2000" dirty="0"/>
            </a:br>
            <a:r>
              <a:rPr lang="it-IT" sz="2000" dirty="0" err="1"/>
              <a:t>PdC</a:t>
            </a:r>
            <a:r>
              <a:rPr lang="it-IT" sz="2000" dirty="0"/>
              <a:t>: </a:t>
            </a:r>
            <a:br>
              <a:rPr lang="it-IT" sz="2000" dirty="0"/>
            </a:br>
            <a:r>
              <a:rPr lang="it-IT" sz="2000" dirty="0"/>
              <a:t>ambito logico-matematico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92BE6C-3B14-C84A-A91C-CBCBBFA37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49599"/>
            <a:ext cx="10515600" cy="3348737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it-IT" dirty="0"/>
              <a:t>A CONCLUSIONE DI OGNI UNITA’ DI APPRENDIMENTO (UDA), VERRA’ PREDISPOSTA UNA PROVA DI COMPETENZA (</a:t>
            </a:r>
            <a:r>
              <a:rPr lang="it-IT" dirty="0" err="1"/>
              <a:t>PdC</a:t>
            </a:r>
            <a:r>
              <a:rPr lang="it-IT" dirty="0"/>
              <a:t>) PER CIASCUN NUCLEO FONDANTE RELATIVO ALLE SINGOLE DISCIPLINE SECONDO QUANTO ESPLICITATO NEL PTOF DELL’ISTITUZIONE SCOLASTICA.</a:t>
            </a:r>
          </a:p>
          <a:p>
            <a:pPr marL="0" indent="0" algn="just">
              <a:buNone/>
            </a:pPr>
            <a:r>
              <a:rPr lang="it-IT" dirty="0"/>
              <a:t>I giudizi descrittivi riportati nel documento di valutazione sono correlati ai livelli di apprendimento e riferiti alle seguenti dimensioni: </a:t>
            </a:r>
          </a:p>
          <a:p>
            <a:r>
              <a:rPr lang="it-IT" dirty="0"/>
              <a:t>Avanzato</a:t>
            </a:r>
          </a:p>
          <a:p>
            <a:r>
              <a:rPr lang="it-IT" dirty="0"/>
              <a:t>Intermedio</a:t>
            </a:r>
          </a:p>
          <a:p>
            <a:r>
              <a:rPr lang="it-IT" dirty="0"/>
              <a:t> Base</a:t>
            </a:r>
          </a:p>
          <a:p>
            <a:r>
              <a:rPr lang="it-IT" dirty="0"/>
              <a:t>In via di prima acquisizione </a:t>
            </a:r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F1425FB-A59A-F940-A945-CB2BCEA31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635000"/>
            <a:ext cx="38227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69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9A2CEC-3775-854C-9E92-32F78E624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5930900" y="780288"/>
            <a:ext cx="5588000" cy="1264412"/>
          </a:xfrm>
        </p:spPr>
        <p:txBody>
          <a:bodyPr>
            <a:normAutofit/>
          </a:bodyPr>
          <a:lstStyle/>
          <a:p>
            <a:r>
              <a:rPr lang="it-IT" sz="2200" dirty="0"/>
              <a:t>PROVA DI COMPETENZA</a:t>
            </a:r>
            <a:br>
              <a:rPr lang="it-IT" sz="2200" dirty="0"/>
            </a:br>
            <a:r>
              <a:rPr lang="it-IT" sz="2200" dirty="0"/>
              <a:t>INTERMEDIA</a:t>
            </a:r>
            <a:br>
              <a:rPr lang="it-IT" sz="2200" dirty="0"/>
            </a:br>
            <a:r>
              <a:rPr lang="it-IT" sz="2200" dirty="0"/>
              <a:t> (classi quarte del 17°Circolo )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6CC5C63-235D-CF48-BEF2-5AD7B16DD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2559051"/>
            <a:ext cx="10350500" cy="405606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Ciao piccoli,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mi chiamo Augusto e sono... un nonno. Ho due nipotini birichini: Margherita, che frequenta la classe 5°A, e Carletto, che ha iniziato ad andare a scuola quest’anno. A entrambi piace tanto ascoltare i miei racconti di quando ero piccolo. Racconto loro di come mi divertivo a giocare con i miei amici, anche se non avevamo troppi giocattoli, oppure di com’era importante il pranzo della domenica. Soprattutto quando inizio a raccontare della scuola dei miei tempi, i due monelli si siedono zitti zitti e ascoltano senza interrompere.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L’altro giorno, Margherita si è avvicinata dicendomi che anche i suoi compagni vorrebbero ascoltare le mie storie e che anzi, secondo lei, tutti i bambini dovrebbero sentire i miei racconti! Così mi ha convinto a scrivervi una lettera. Quindi, se avete un po’ di pazienza, vi racconterò̀ di quando andavo a scuola.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Anzitutto, non avevamo tante maestre. Io avevo un solo maestro che si chiamava Giovanni Bianchi. Appena entravamo a scuola, io e i miei compagni dovevamo salutarlo con un forte e chiaro: «Buongiorno Signor maestro!». Se avevamo delle domande, dovevamo alzare la mano e aspettare che lui ci accordasse il permesso di parlare. Poi, quando potevamo prendere la parola, dovevamo rivolgerci al maestro dandogli del «lei». E non ci si poteva distrarre quando il maestro parlava, bastava un suo sguardo per metterci in riga!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Nella mia classe eravamo circa quaranta bambini, tutti maschietti. Dovevamo stare seduti nei nostri banchi in legno e lavorare in silenzio, senza chiacchierare. Imparavamo a contare e a fare le operazioni. La cosa più bella, però, era quando costruivamo degli oggetti in legno, usando una piccola sega chiamata «traforo». Ancora oggi costruisco portagioie e macchinine in legno per Margherita e Carletto.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Quanti bei ricordi, ma... scommetto che la vostra scuola è molto diversa dalla mia! Volete raccontarmi com’è la vostra scuola? Aspetto le vostre letterine!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it-IT" sz="1400" dirty="0"/>
              <a:t>                                                                                                                                                                                                           nonno Augusto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9794896F-FCC9-6945-82B5-63328B19A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137318"/>
            <a:ext cx="3822700" cy="2133600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2A02D167-D4CF-3F4A-B572-A402EBE22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4739"/>
            <a:ext cx="296876" cy="10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      </a:t>
            </a: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EC85EB6-EC62-7E43-8870-815B7C11C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211135"/>
            <a:ext cx="38227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65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586239-561B-D242-B0D6-A8C378993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2057"/>
            <a:ext cx="10515600" cy="4351338"/>
          </a:xfrm>
        </p:spPr>
        <p:txBody>
          <a:bodyPr>
            <a:normAutofit/>
          </a:bodyPr>
          <a:lstStyle/>
          <a:p>
            <a:r>
              <a:rPr lang="it-IT" dirty="0"/>
              <a:t>Lettura e comprensione del testo per individuare la : </a:t>
            </a:r>
          </a:p>
          <a:p>
            <a:pPr marL="0" indent="0">
              <a:buNone/>
            </a:pPr>
            <a:r>
              <a:rPr lang="it-IT" dirty="0"/>
              <a:t>1. Presenza di un nonno</a:t>
            </a:r>
          </a:p>
          <a:p>
            <a:pPr marL="0" indent="0">
              <a:buNone/>
            </a:pPr>
            <a:r>
              <a:rPr lang="it-IT" dirty="0"/>
              <a:t>2. Presenza di n. 2 nipotini</a:t>
            </a:r>
          </a:p>
          <a:p>
            <a:pPr marL="0" indent="0">
              <a:buNone/>
            </a:pPr>
            <a:r>
              <a:rPr lang="it-IT" dirty="0"/>
              <a:t>3. Età di Carletto dichiarata nel testo e di Margherita (</a:t>
            </a:r>
            <a:r>
              <a:rPr lang="it-IT" b="1" dirty="0"/>
              <a:t>Carletto ha compiuto sei anni a marzo, quindi Margherita ha........... </a:t>
            </a:r>
            <a:r>
              <a:rPr lang="it-IT" dirty="0"/>
              <a:t>)</a:t>
            </a:r>
          </a:p>
          <a:p>
            <a:pPr marL="0" indent="0">
              <a:buNone/>
            </a:pPr>
            <a:r>
              <a:rPr lang="it-IT" dirty="0"/>
              <a:t>4. Confronto tra la scuola di un tempo e la scuola attuale per individuare n. di compagne presenti nella classe del nonno ( </a:t>
            </a:r>
            <a:r>
              <a:rPr lang="it-IT" b="1" dirty="0"/>
              <a:t>Io avevo un solo maestro che si chiamava Giovanni Bianch</a:t>
            </a:r>
            <a:r>
              <a:rPr lang="it-IT" dirty="0"/>
              <a:t>i/</a:t>
            </a:r>
            <a:r>
              <a:rPr lang="it-IT" b="1" dirty="0"/>
              <a:t>Nella mia classe eravamo circa quaranta bambini, tutti maschietti</a:t>
            </a:r>
            <a:r>
              <a:rPr lang="it-IT" dirty="0"/>
              <a:t>). </a:t>
            </a: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52187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E92D34-6FDF-6A4D-843F-80DB7C2E3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600" y="2486025"/>
            <a:ext cx="10490200" cy="39147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it-IT" sz="7200" b="1" dirty="0"/>
              <a:t>Destinatari  </a:t>
            </a:r>
            <a:r>
              <a:rPr lang="it-IT" sz="7200" dirty="0"/>
              <a:t>                                    Alunni classi quarte del Circolo </a:t>
            </a:r>
          </a:p>
          <a:p>
            <a:pPr marL="0" indent="0">
              <a:buNone/>
            </a:pPr>
            <a:r>
              <a:rPr lang="it-IT" sz="7200" b="1" dirty="0"/>
              <a:t>Discipline coinvolte</a:t>
            </a:r>
            <a:r>
              <a:rPr lang="it-IT" sz="7200" dirty="0"/>
              <a:t>                                        MATEMATICA</a:t>
            </a:r>
          </a:p>
          <a:p>
            <a:pPr marL="0" indent="0">
              <a:buNone/>
            </a:pPr>
            <a:r>
              <a:rPr lang="it-IT" sz="7200" b="1" dirty="0"/>
              <a:t>Competenze che la </a:t>
            </a:r>
            <a:r>
              <a:rPr lang="it-IT" sz="7200" b="1" dirty="0" err="1"/>
              <a:t>PdC</a:t>
            </a:r>
            <a:r>
              <a:rPr lang="it-IT" sz="7200" b="1" dirty="0"/>
              <a:t>  si prefigge di rilevare                               </a:t>
            </a:r>
            <a:r>
              <a:rPr lang="it-IT" sz="7200" dirty="0"/>
              <a:t>L’alunno si muove con consapevolezza nel calcolo scritto e mentale con i numeri naturali; legge e comprende testi che coinvolgono aspetti logici e matematici. </a:t>
            </a:r>
            <a:endParaRPr lang="it-IT" sz="7200" dirty="0">
              <a:effectLst/>
            </a:endParaRPr>
          </a:p>
          <a:p>
            <a:pPr marL="0" indent="0">
              <a:buNone/>
            </a:pPr>
            <a:r>
              <a:rPr lang="it-IT" sz="7200" b="1" dirty="0"/>
              <a:t>Principali contenuti disciplinari coinvolti (conoscenze) :</a:t>
            </a:r>
          </a:p>
          <a:p>
            <a:pPr marL="0" indent="0">
              <a:buNone/>
            </a:pPr>
            <a:r>
              <a:rPr lang="it-IT" sz="7200" dirty="0"/>
              <a:t>L’alunno: </a:t>
            </a:r>
            <a:endParaRPr lang="it-IT" sz="7200" dirty="0">
              <a:effectLst/>
            </a:endParaRPr>
          </a:p>
          <a:p>
            <a:r>
              <a:rPr lang="it-IT" sz="7200" dirty="0"/>
              <a:t>Legge e comprende testi che coinvolgono aspetti logici e aritmetici mantenendo </a:t>
            </a:r>
          </a:p>
          <a:p>
            <a:pPr marL="0" indent="0">
              <a:buNone/>
            </a:pPr>
            <a:r>
              <a:rPr lang="it-IT" sz="7200" dirty="0"/>
              <a:t>il controllo sia sul processo risolutivo, sia sui risultati; </a:t>
            </a:r>
          </a:p>
          <a:p>
            <a:r>
              <a:rPr lang="it-IT" sz="7200" dirty="0"/>
              <a:t>Ricerca dati per ricavare informazioni; </a:t>
            </a:r>
          </a:p>
          <a:p>
            <a:r>
              <a:rPr lang="it-IT" sz="7200" dirty="0"/>
              <a:t>Riconosce e quantifica situazioni di incertezza; </a:t>
            </a:r>
          </a:p>
          <a:p>
            <a:r>
              <a:rPr lang="it-IT" sz="7200" dirty="0"/>
              <a:t>Costruisce ragionamenti formulando ipotesi, sostenendo le proprie idee e </a:t>
            </a:r>
          </a:p>
          <a:p>
            <a:pPr marL="0" indent="0">
              <a:buNone/>
            </a:pPr>
            <a:r>
              <a:rPr lang="it-IT" sz="7200" dirty="0"/>
              <a:t>descrivendo il proprio processo risolutivo. </a:t>
            </a:r>
          </a:p>
          <a:p>
            <a:endParaRPr lang="it-IT" sz="7200" dirty="0">
              <a:effectLst/>
            </a:endParaRP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9F06764-E4F3-3343-BFC0-1A9D04F3E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  <p:cxnSp>
        <p:nvCxnSpPr>
          <p:cNvPr id="5" name="Connettore 2 4">
            <a:extLst>
              <a:ext uri="{FF2B5EF4-FFF2-40B4-BE49-F238E27FC236}">
                <a16:creationId xmlns:a16="http://schemas.microsoft.com/office/drawing/2014/main" id="{474E8585-F6B7-7743-B3D3-6624C1109170}"/>
              </a:ext>
            </a:extLst>
          </p:cNvPr>
          <p:cNvCxnSpPr>
            <a:cxnSpLocks/>
          </p:cNvCxnSpPr>
          <p:nvPr/>
        </p:nvCxnSpPr>
        <p:spPr>
          <a:xfrm>
            <a:off x="1889125" y="3776663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4061E97-4B6A-5443-A2ED-84F1E9A46D67}"/>
              </a:ext>
            </a:extLst>
          </p:cNvPr>
          <p:cNvCxnSpPr>
            <a:cxnSpLocks/>
          </p:cNvCxnSpPr>
          <p:nvPr/>
        </p:nvCxnSpPr>
        <p:spPr>
          <a:xfrm>
            <a:off x="5435600" y="3243263"/>
            <a:ext cx="10652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6CA6CE66-22BA-A347-9840-E54062EEA823}"/>
              </a:ext>
            </a:extLst>
          </p:cNvPr>
          <p:cNvCxnSpPr>
            <a:cxnSpLocks/>
          </p:cNvCxnSpPr>
          <p:nvPr/>
        </p:nvCxnSpPr>
        <p:spPr>
          <a:xfrm>
            <a:off x="3270250" y="2919412"/>
            <a:ext cx="1001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DA0E7B14-90AB-7E44-897B-F44966242578}"/>
              </a:ext>
            </a:extLst>
          </p:cNvPr>
          <p:cNvCxnSpPr>
            <a:cxnSpLocks/>
          </p:cNvCxnSpPr>
          <p:nvPr/>
        </p:nvCxnSpPr>
        <p:spPr>
          <a:xfrm>
            <a:off x="2498725" y="2603498"/>
            <a:ext cx="5143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olo 15">
            <a:extLst>
              <a:ext uri="{FF2B5EF4-FFF2-40B4-BE49-F238E27FC236}">
                <a16:creationId xmlns:a16="http://schemas.microsoft.com/office/drawing/2014/main" id="{2BAD5182-85EB-514A-A80D-05F4EE69C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0812" y="457199"/>
            <a:ext cx="4852987" cy="1233489"/>
          </a:xfrm>
        </p:spPr>
        <p:txBody>
          <a:bodyPr>
            <a:noAutofit/>
          </a:bodyPr>
          <a:lstStyle/>
          <a:p>
            <a:r>
              <a:rPr lang="it-IT" sz="2800" dirty="0"/>
              <a:t>TITOLO: Nonno Augusto racconta…. Una lettera speciale</a:t>
            </a:r>
            <a:br>
              <a:rPr lang="it-IT" sz="2800" dirty="0"/>
            </a:br>
            <a:r>
              <a:rPr lang="it-IT" sz="2800" dirty="0"/>
              <a:t> </a:t>
            </a:r>
            <a:endParaRPr lang="it-IT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6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37F8C3-2467-1749-8581-B3D5C0077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0801" y="790108"/>
            <a:ext cx="4090987" cy="1767355"/>
          </a:xfrm>
        </p:spPr>
        <p:txBody>
          <a:bodyPr>
            <a:noAutofit/>
          </a:bodyPr>
          <a:lstStyle/>
          <a:p>
            <a:r>
              <a:rPr lang="it-IT" sz="1800" dirty="0"/>
              <a:t>PROCESSO DI INTERPRETAZIONE</a:t>
            </a:r>
            <a:br>
              <a:rPr lang="it-IT" sz="1800" dirty="0"/>
            </a:br>
            <a:r>
              <a:rPr lang="it-IT" sz="1800" dirty="0">
                <a:solidFill>
                  <a:srgbClr val="FF0000"/>
                </a:solidFill>
              </a:rPr>
              <a:t>l’alunno COGLIE</a:t>
            </a:r>
            <a:br>
              <a:rPr lang="it-IT" sz="1800" dirty="0">
                <a:solidFill>
                  <a:srgbClr val="FF0000"/>
                </a:solidFill>
              </a:rPr>
            </a:br>
            <a:r>
              <a:rPr lang="it-IT" sz="1800" dirty="0"/>
              <a:t>gli elementi principali del testo e stabilisce mediante la propria comprensione quali siano gli elementi   inerenti per lo sviluppo dell’obiettivo dato dalla consegna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0D5685-4A07-BC43-9B15-7E7ED3E6E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57463"/>
            <a:ext cx="10515600" cy="36195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it-IT" dirty="0"/>
              <a:t>Vuoi scoprire l’età di nonno Augusto? </a:t>
            </a:r>
            <a:endParaRPr lang="it-IT" dirty="0">
              <a:effectLst/>
            </a:endParaRPr>
          </a:p>
          <a:p>
            <a:pPr marL="0" indent="0">
              <a:buNone/>
            </a:pPr>
            <a:r>
              <a:rPr lang="it-IT" dirty="0"/>
              <a:t>Prima di tutto devi eseguire il calcolo delle operazioni: come risultato otterrai un numero che è presente nella tabella. Dopo, dovrai inserire nella tabella la lettera che corrisponde al risultato e otterrai l’età̀ di nonno Augusto. </a:t>
            </a:r>
          </a:p>
          <a:p>
            <a:pPr marL="0" indent="0">
              <a:buNone/>
            </a:pPr>
            <a:endParaRPr lang="it-IT" dirty="0">
              <a:effectLst/>
            </a:endParaRPr>
          </a:p>
          <a:p>
            <a:pPr marL="0" indent="0">
              <a:buNone/>
            </a:pPr>
            <a:endParaRPr lang="it-IT" dirty="0">
              <a:effectLst/>
            </a:endParaRP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/>
          </a:p>
          <a:p>
            <a:r>
              <a:rPr lang="it-IT" dirty="0"/>
              <a:t>( 3da x 2u) +8u= _____________________ ( I )</a:t>
            </a:r>
          </a:p>
          <a:p>
            <a:r>
              <a:rPr lang="it-IT" dirty="0"/>
              <a:t>( 6h -400) :10= _____________________ ( E )</a:t>
            </a:r>
          </a:p>
          <a:p>
            <a:r>
              <a:rPr lang="it-IT" dirty="0"/>
              <a:t>(5u x 7u) + 1da= _____________________ ( A ) </a:t>
            </a:r>
            <a:endParaRPr lang="it-IT" dirty="0">
              <a:effectLst/>
            </a:endParaRPr>
          </a:p>
          <a:p>
            <a:r>
              <a:rPr lang="it-IT" dirty="0"/>
              <a:t>( 9h :100) x8u= _____________________( T )</a:t>
            </a:r>
          </a:p>
          <a:p>
            <a:r>
              <a:rPr lang="it-IT" dirty="0"/>
              <a:t> (145 x 0) +37u= _____________________ ( </a:t>
            </a:r>
            <a:r>
              <a:rPr lang="it-IT" dirty="0" err="1"/>
              <a:t>S</a:t>
            </a:r>
            <a:r>
              <a:rPr lang="it-IT" dirty="0"/>
              <a:t>)</a:t>
            </a:r>
          </a:p>
          <a:p>
            <a:r>
              <a:rPr lang="it-IT" dirty="0"/>
              <a:t> (5u x 2da) -9u= _____________________ ( </a:t>
            </a:r>
            <a:r>
              <a:rPr lang="it-IT" dirty="0" err="1"/>
              <a:t>N</a:t>
            </a:r>
            <a:r>
              <a:rPr lang="it-IT" dirty="0"/>
              <a:t> ) </a:t>
            </a:r>
            <a:endParaRPr lang="it-IT" dirty="0">
              <a:effectLst/>
            </a:endParaRP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4D2968B-2359-E94E-95A5-AC68D4956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A92D14FB-57E3-1742-8F6F-D109A45F8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647935"/>
              </p:ext>
            </p:extLst>
          </p:nvPr>
        </p:nvGraphicFramePr>
        <p:xfrm>
          <a:off x="1410491" y="3429000"/>
          <a:ext cx="515541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674">
                  <a:extLst>
                    <a:ext uri="{9D8B030D-6E8A-4147-A177-3AD203B41FA5}">
                      <a16:colId xmlns:a16="http://schemas.microsoft.com/office/drawing/2014/main" val="2918173807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1919415089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2060212532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606285765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2349765339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4116490677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3578148648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3643015146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4152459250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3365546181"/>
                    </a:ext>
                  </a:extLst>
                </a:gridCol>
                <a:gridCol w="468674">
                  <a:extLst>
                    <a:ext uri="{9D8B030D-6E8A-4147-A177-3AD203B41FA5}">
                      <a16:colId xmlns:a16="http://schemas.microsoft.com/office/drawing/2014/main" val="3215914449"/>
                    </a:ext>
                  </a:extLst>
                </a:gridCol>
              </a:tblGrid>
              <a:tr h="15875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66526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r>
                        <a:rPr lang="it-IT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58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9115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AB2F1F-C2C1-4F40-A989-6EBF9DF9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4784" y="881061"/>
            <a:ext cx="3214687" cy="1176339"/>
          </a:xfrm>
        </p:spPr>
        <p:txBody>
          <a:bodyPr>
            <a:noAutofit/>
          </a:bodyPr>
          <a:lstStyle/>
          <a:p>
            <a:r>
              <a:rPr lang="it-IT" sz="1800" dirty="0"/>
              <a:t>PROCESSO DI AZIONE</a:t>
            </a:r>
            <a:r>
              <a:rPr lang="it-IT" sz="1800" dirty="0">
                <a:solidFill>
                  <a:srgbClr val="FF0000"/>
                </a:solidFill>
              </a:rPr>
              <a:t> l’alunno PIANIFICA</a:t>
            </a:r>
            <a:br>
              <a:rPr lang="it-IT" sz="1800" dirty="0">
                <a:solidFill>
                  <a:srgbClr val="FF0000"/>
                </a:solidFill>
              </a:rPr>
            </a:br>
            <a:r>
              <a:rPr lang="it-IT" sz="1800" dirty="0"/>
              <a:t>l’utilizzo degli elementi dati per definire una procedura e raggiungere l’obiettivo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3F26B3-8F5F-BE42-8D50-D62A5958A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088" y="2754313"/>
            <a:ext cx="10628312" cy="2989262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Bene, ora hai scoperto quanti anni ha nonno Augusto. E i due nipotini? Devi sapere che l’età di nonno Augusto è uguale all’età di Carletto moltiplicata per l’età di Margherita. Carletto ha compiuto sei anni a marzo, quindi Margherita ha........... </a:t>
            </a:r>
            <a:endParaRPr lang="it-IT" dirty="0">
              <a:effectLst/>
            </a:endParaRPr>
          </a:p>
          <a:p>
            <a:r>
              <a:rPr lang="it-IT" dirty="0"/>
              <a:t>Fai l’operazione per scoprire l’età di Margherita. </a:t>
            </a:r>
            <a:endParaRPr lang="it-IT" dirty="0">
              <a:effectLst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B49EBAC-255B-D04D-BD33-21C84014C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74739"/>
            <a:ext cx="3657601" cy="204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1310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1812</Words>
  <Application>Microsoft Office PowerPoint</Application>
  <PresentationFormat>Widescreen</PresentationFormat>
  <Paragraphs>116</Paragraphs>
  <Slides>15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di Office</vt:lpstr>
      <vt:lpstr>La valutazione è uno strumento essenziale per promuovere l’apprendimento del singolo alunno e mettere in atto una didattica tesa a far emergere, valorizzare e incrementare le potenzialità di ciascuno, attraverso la rilevazione delle situazioni di partenza e il monitoraggio del conseguimento degli obiettivi.</vt:lpstr>
      <vt:lpstr>Presentazione standard di PowerPoint</vt:lpstr>
      <vt:lpstr>MODELLO RIZA</vt:lpstr>
      <vt:lpstr>UDA: Nonno Augusto racconta…. Una lettera speciale PdC:  ambito logico-matematico</vt:lpstr>
      <vt:lpstr>PROVA DI COMPETENZA INTERMEDIA  (classi quarte del 17°Circolo )</vt:lpstr>
      <vt:lpstr>Presentazione standard di PowerPoint</vt:lpstr>
      <vt:lpstr>TITOLO: Nonno Augusto racconta…. Una lettera speciale  </vt:lpstr>
      <vt:lpstr>PROCESSO DI INTERPRETAZIONE l’alunno COGLIE gli elementi principali del testo e stabilisce mediante la propria comprensione quali siano gli elementi   inerenti per lo sviluppo dell’obiettivo dato dalla consegna</vt:lpstr>
      <vt:lpstr>PROCESSO DI AZIONE l’alunno PIANIFICA l’utilizzo degli elementi dati per definire una procedura e raggiungere l’obiettivo</vt:lpstr>
      <vt:lpstr>PROCESSO DI AUTOREGOLAZIONE l’alunno MOTIVA  le scelte compiute nello svolgere un dato compito </vt:lpstr>
      <vt:lpstr>FASI DELLA PROVA</vt:lpstr>
      <vt:lpstr>LIVELLO AVANZATO  </vt:lpstr>
      <vt:lpstr>LIVELLO INTERMEDIO </vt:lpstr>
      <vt:lpstr>LIVELLO BASE</vt:lpstr>
      <vt:lpstr>IN VIA DI PRIMA ACQUISIZIONE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valutazione è un processo </dc:title>
  <dc:creator>Microsoft Office User</dc:creator>
  <cp:lastModifiedBy>vladimiro</cp:lastModifiedBy>
  <cp:revision>70</cp:revision>
  <dcterms:created xsi:type="dcterms:W3CDTF">2021-05-24T15:37:37Z</dcterms:created>
  <dcterms:modified xsi:type="dcterms:W3CDTF">2021-11-15T15:32:10Z</dcterms:modified>
</cp:coreProperties>
</file>